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0691813" cy="1511935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5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34240" y="603000"/>
            <a:ext cx="9622440" cy="252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pt-BR" sz="462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34240" y="3538080"/>
            <a:ext cx="9622440" cy="876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BB65A0E-B8CA-46A5-BEA3-7AC858A84425}" type="slidenum">
              <a:t>‹nº›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34240" y="603000"/>
            <a:ext cx="9622440" cy="252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pt-BR" sz="462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34240" y="3538080"/>
            <a:ext cx="9622440" cy="876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85"/>
              </a:spcBef>
              <a:buNone/>
            </a:pPr>
            <a:endParaRPr lang="pt-BR" sz="3359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D9D6914-320A-4CCA-B3BD-4FE40447381D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34240" y="603000"/>
            <a:ext cx="9622440" cy="252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pt-BR" sz="462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534240" y="3538080"/>
            <a:ext cx="9622440" cy="876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EBB74EE-823C-4B52-8A6B-CA1292F79592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34240" y="603000"/>
            <a:ext cx="9622440" cy="252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pt-BR" sz="462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34240" y="3538080"/>
            <a:ext cx="9622440" cy="876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85"/>
              </a:spcBef>
              <a:buNone/>
            </a:pPr>
            <a:endParaRPr lang="pt-BR" sz="3359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EC446E9-B3CB-4166-8DE6-0E03209D24C8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34240" y="603000"/>
            <a:ext cx="9622440" cy="252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pt-BR" sz="462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subTitle"/>
          </p:nvPr>
        </p:nvSpPr>
        <p:spPr>
          <a:xfrm>
            <a:off x="534240" y="3538080"/>
            <a:ext cx="9622440" cy="876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83DBEAD-07FE-4DF4-A05D-7EB28F8995CD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34240" y="603000"/>
            <a:ext cx="9622440" cy="252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1173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34240" y="3537000"/>
            <a:ext cx="9622440" cy="87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9999"/>
          </a:bodyPr>
          <a:lstStyle/>
          <a:p>
            <a:pPr marL="432000" indent="-324000">
              <a:spcBef>
                <a:spcPts val="377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854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301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746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226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6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150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533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533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533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533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34240" y="13773600"/>
            <a:ext cx="2490840" cy="104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656160" y="13773600"/>
            <a:ext cx="3389040" cy="104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665480" y="13773600"/>
            <a:ext cx="2490840" cy="104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C9E75372-1A27-4D11-9150-730E669E8F0E}" type="slidenum"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‹nº›</a:t>
            </a:fld>
            <a:endParaRPr lang="pt-B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-385920" y="-378000"/>
            <a:ext cx="11463840" cy="15876000"/>
          </a:xfrm>
          <a:prstGeom prst="rect">
            <a:avLst/>
          </a:prstGeom>
          <a:gradFill rotWithShape="0">
            <a:gsLst>
              <a:gs pos="0">
                <a:srgbClr val="AADCF7">
                  <a:alpha val="0"/>
                </a:srgbClr>
              </a:gs>
              <a:gs pos="100000">
                <a:srgbClr val="AADCF7"/>
              </a:gs>
            </a:gsLst>
            <a:path path="circle">
              <a:fillToRect l="50000" t="50000" r="50000" b="50000"/>
            </a:path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34240" y="603360"/>
            <a:ext cx="9622440" cy="10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62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34240" y="1680840"/>
            <a:ext cx="9622440" cy="1182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359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8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94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9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52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9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9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9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9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1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12" name="PlaceHolder 3"/>
          <p:cNvSpPr>
            <a:spLocks noGrp="1"/>
          </p:cNvSpPr>
          <p:nvPr>
            <p:ph type="dt" idx="4"/>
          </p:nvPr>
        </p:nvSpPr>
        <p:spPr>
          <a:xfrm>
            <a:off x="534240" y="13774320"/>
            <a:ext cx="2490840" cy="1042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13" name="PlaceHolder 4"/>
          <p:cNvSpPr>
            <a:spLocks noGrp="1"/>
          </p:cNvSpPr>
          <p:nvPr>
            <p:ph type="ftr" idx="5"/>
          </p:nvPr>
        </p:nvSpPr>
        <p:spPr>
          <a:xfrm>
            <a:off x="3656160" y="13774320"/>
            <a:ext cx="3388680" cy="1042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14" name="PlaceHolder 5"/>
          <p:cNvSpPr>
            <a:spLocks noGrp="1"/>
          </p:cNvSpPr>
          <p:nvPr>
            <p:ph type="sldNum" idx="6"/>
          </p:nvPr>
        </p:nvSpPr>
        <p:spPr>
          <a:xfrm>
            <a:off x="7665480" y="13774320"/>
            <a:ext cx="2490840" cy="1042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D7F02639-4843-45FF-9A96-9BFFEAC92B9B}" type="slidenum"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‹nº›</a:t>
            </a:fld>
            <a:endParaRPr lang="pt-B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9545760" y="14076000"/>
            <a:ext cx="1541160" cy="57636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fld id="{45616349-8D27-482D-9DAE-085D0BAFBC20}" type="slidenum"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Star Jedi Hollow"/>
              </a:rPr>
              <a:t>‹nº›</a:t>
            </a:fld>
            <a:endParaRPr lang="pt-BR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/>
          <p:cNvSpPr/>
          <p:nvPr/>
        </p:nvSpPr>
        <p:spPr>
          <a:xfrm>
            <a:off x="-385920" y="-378000"/>
            <a:ext cx="11463840" cy="15876000"/>
          </a:xfrm>
          <a:prstGeom prst="rect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34240" y="603000"/>
            <a:ext cx="9622440" cy="252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62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34240" y="3538080"/>
            <a:ext cx="9622440" cy="876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359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8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94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9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52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9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1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9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1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9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1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9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1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23" name="PlaceHolder 3"/>
          <p:cNvSpPr>
            <a:spLocks noGrp="1"/>
          </p:cNvSpPr>
          <p:nvPr>
            <p:ph type="dt" idx="7"/>
          </p:nvPr>
        </p:nvSpPr>
        <p:spPr>
          <a:xfrm>
            <a:off x="534240" y="13774320"/>
            <a:ext cx="2490840" cy="1042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24" name="PlaceHolder 4"/>
          <p:cNvSpPr>
            <a:spLocks noGrp="1"/>
          </p:cNvSpPr>
          <p:nvPr>
            <p:ph type="ftr" idx="8"/>
          </p:nvPr>
        </p:nvSpPr>
        <p:spPr>
          <a:xfrm>
            <a:off x="3656160" y="13774320"/>
            <a:ext cx="3388680" cy="1042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25" name="PlaceHolder 5"/>
          <p:cNvSpPr>
            <a:spLocks noGrp="1"/>
          </p:cNvSpPr>
          <p:nvPr>
            <p:ph type="sldNum" idx="9"/>
          </p:nvPr>
        </p:nvSpPr>
        <p:spPr>
          <a:xfrm>
            <a:off x="7665480" y="13774320"/>
            <a:ext cx="2490840" cy="1042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ACC0E078-D115-49EA-A69F-3A39AD85320E}" type="slidenum"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‹nº›</a:t>
            </a:fld>
            <a:endParaRPr lang="pt-B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Medeiros000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3.svg"/><Relationship Id="rId10" Type="http://schemas.openxmlformats.org/officeDocument/2006/relationships/image" Target="../media/image17.sv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/>
          <p:cNvPicPr/>
          <p:nvPr/>
        </p:nvPicPr>
        <p:blipFill>
          <a:blip r:embed="rId2"/>
          <a:srcRect l="2514" t="458" r="4075" b="5070"/>
          <a:stretch/>
        </p:blipFill>
        <p:spPr>
          <a:xfrm>
            <a:off x="0" y="0"/>
            <a:ext cx="10691813" cy="1511935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CaixaDeTexto 28"/>
          <p:cNvSpPr txBox="1"/>
          <p:nvPr/>
        </p:nvSpPr>
        <p:spPr>
          <a:xfrm>
            <a:off x="0" y="790856"/>
            <a:ext cx="10691813" cy="1198875"/>
          </a:xfrm>
          <a:prstGeom prst="rect">
            <a:avLst/>
          </a:prstGeom>
          <a:gradFill rotWithShape="0">
            <a:gsLst>
              <a:gs pos="0">
                <a:srgbClr val="191970">
                  <a:alpha val="0"/>
                </a:srgbClr>
              </a:gs>
              <a:gs pos="100000">
                <a:srgbClr val="191970"/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txBody>
          <a:bodyPr wrap="square" lIns="90000" tIns="45000" rIns="90000" bIns="45000" anchor="t" anchorCtr="1">
            <a:spAutoFit/>
          </a:bodyPr>
          <a:lstStyle/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lang="pt-BR" sz="7200" b="1" u="none" strike="noStrike" dirty="0">
                <a:solidFill>
                  <a:srgbClr val="FFD320"/>
                </a:solidFill>
                <a:effectLst/>
                <a:uFillTx/>
                <a:latin typeface="StarJedi Special Edition"/>
              </a:rPr>
              <a:t>upgrade ou morte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4807800" y="2252880"/>
            <a:ext cx="1076040" cy="111600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spAutoFit/>
          </a:bodyPr>
          <a:lstStyle/>
          <a:p>
            <a:r>
              <a:rPr lang="pt-BR" sz="4800" b="0" u="none" strike="noStrike">
                <a:solidFill>
                  <a:srgbClr val="FFFFFF"/>
                </a:solidFill>
                <a:effectLst/>
                <a:uFillTx/>
                <a:latin typeface="Star Jedi"/>
              </a:rPr>
              <a:t>vs</a:t>
            </a:r>
            <a:endParaRPr lang="pt-BR" sz="4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3119760" y="14359416"/>
            <a:ext cx="4452480" cy="776520"/>
          </a:xfrm>
          <a:prstGeom prst="rect">
            <a:avLst/>
          </a:prstGeom>
          <a:gradFill rotWithShape="0">
            <a:gsLst>
              <a:gs pos="0">
                <a:srgbClr val="191970">
                  <a:alpha val="0"/>
                </a:srgbClr>
              </a:gs>
              <a:gs pos="100000">
                <a:srgbClr val="191970"/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txBody>
          <a:bodyPr wrap="none" lIns="90000" tIns="45000" rIns="90000" bIns="45000" anchor="t" anchorCtr="1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0" u="none" strike="noStrike">
                <a:solidFill>
                  <a:srgbClr val="FFD320"/>
                </a:solidFill>
                <a:effectLst/>
                <a:uFillTx/>
                <a:latin typeface="Star Jedi"/>
              </a:rPr>
              <a:t>Jr medeiros</a:t>
            </a:r>
            <a:endParaRPr lang="pt-BR" sz="3200" b="0" u="none" strike="noStrike">
              <a:solidFill>
                <a:srgbClr val="FFD32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34240" y="268920"/>
            <a:ext cx="9622440" cy="1462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algn="just">
              <a:spcBef>
                <a:spcPts val="1191"/>
              </a:spcBef>
              <a:spcAft>
                <a:spcPts val="992"/>
              </a:spcAf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Java 11 é uma versão LTS (Long-Term Support), o que significa que receberá suporte e atualizações por um período prolongado, tornando-o uma escolha popular para ambientes de produção. Ele incorpora e aprimora muitos recursos introduzidos nas versões 9 e 10.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/>
          </p:nvPr>
        </p:nvSpPr>
        <p:spPr>
          <a:xfrm>
            <a:off x="534240" y="1680840"/>
            <a:ext cx="9622440" cy="1182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Introduzido no Java 9 e consolidado no Java 11, o Sistema de Módulos Java (JPMS), também conhecido como Projeto Jigsaw, é uma das maiores mudanças arquitetônicas na plataforma. Ele permite criar aplicações mais robustas, seguras e com melhor desempenho, encapsulando componentes em módulos bem definidos.</a:t>
            </a: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 modularização ajuda a reduzir o tamanho das aplicações (especialmente importante para microsserviços e contêineres) e a evitar o "classpath hell".</a:t>
            </a: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title"/>
          </p:nvPr>
        </p:nvSpPr>
        <p:spPr>
          <a:xfrm>
            <a:off x="534240" y="603360"/>
            <a:ext cx="9622440" cy="10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36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Módulos (Jigsaw): A Arquitetura Modular</a:t>
            </a:r>
            <a:endParaRPr lang="pt-BR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4" name="Imagem 53"/>
          <p:cNvPicPr/>
          <p:nvPr/>
        </p:nvPicPr>
        <p:blipFill>
          <a:blip r:embed="rId2"/>
          <a:stretch/>
        </p:blipFill>
        <p:spPr>
          <a:xfrm>
            <a:off x="486000" y="6120000"/>
            <a:ext cx="9720000" cy="2880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/>
          </p:nvPr>
        </p:nvSpPr>
        <p:spPr>
          <a:xfrm>
            <a:off x="534240" y="1680840"/>
            <a:ext cx="9622440" cy="1182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26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Introduzido no Java 10 e disponível no Java 11, a palavra-chave </a:t>
            </a:r>
            <a:r>
              <a:rPr lang="pt-BR" sz="2600" b="0" u="none" strike="noStrike" dirty="0">
                <a:solidFill>
                  <a:srgbClr val="FFFFFF"/>
                </a:solidFill>
                <a:effectLst/>
                <a:highlight>
                  <a:srgbClr val="2F4F4F"/>
                </a:highlight>
                <a:uFillTx/>
                <a:latin typeface="Arial"/>
              </a:rPr>
              <a:t>var</a:t>
            </a:r>
            <a:r>
              <a:rPr lang="pt-BR" sz="26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permite inferência de tipo para variáveis locais. Isso reduz a verbosidade do código, especialmente ao lidar com tipos complexos.</a:t>
            </a: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26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É importante notar que </a:t>
            </a:r>
            <a:r>
              <a:rPr lang="pt-BR" sz="2600" b="0" u="none" strike="noStrike" dirty="0">
                <a:solidFill>
                  <a:srgbClr val="FFFFFF"/>
                </a:solidFill>
                <a:effectLst/>
                <a:highlight>
                  <a:srgbClr val="2F4F4F"/>
                </a:highlight>
                <a:uFillTx/>
                <a:latin typeface="Arial"/>
              </a:rPr>
              <a:t>var</a:t>
            </a:r>
            <a:r>
              <a:rPr lang="pt-BR" sz="26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não transforma Java em uma linguagem dinamicamente </a:t>
            </a:r>
            <a:r>
              <a:rPr lang="pt-BR" sz="26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tipada</a:t>
            </a:r>
            <a:r>
              <a:rPr lang="pt-BR" sz="26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; o tipo ainda é inferido em tempo de compilação.</a:t>
            </a: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1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1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title"/>
          </p:nvPr>
        </p:nvSpPr>
        <p:spPr>
          <a:xfrm>
            <a:off x="534240" y="603360"/>
            <a:ext cx="9622440" cy="10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36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Var: Inferência de Tipo Local</a:t>
            </a:r>
            <a:endParaRPr lang="pt-BR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" name="Imagem 56"/>
          <p:cNvPicPr/>
          <p:nvPr/>
        </p:nvPicPr>
        <p:blipFill>
          <a:blip r:embed="rId2"/>
          <a:stretch/>
        </p:blipFill>
        <p:spPr>
          <a:xfrm>
            <a:off x="486000" y="5472000"/>
            <a:ext cx="9720000" cy="2880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/>
          </p:nvPr>
        </p:nvSpPr>
        <p:spPr>
          <a:xfrm>
            <a:off x="534240" y="1680840"/>
            <a:ext cx="9622440" cy="1182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Java 11 adicionou vários métodos úteis à classe String, tornando a manipulação de strings mais eficiente:</a:t>
            </a: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isBlank(): Retorna true se a string estiver vazia ou contiver apenas espaços em branco.</a:t>
            </a: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60000" algn="l"/>
              </a:tabLs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lines(): Retorna um Stream de linhas da string.</a:t>
            </a:r>
          </a:p>
          <a:p>
            <a:pPr marL="432000" indent="-32400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60000" algn="l"/>
              </a:tabLs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repeat(int count): Repete a string o número de vezes especificado.</a:t>
            </a:r>
          </a:p>
          <a:p>
            <a:pPr marL="432000" indent="-32400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60000" algn="l"/>
              </a:tabLs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strip(), stripLeading(), stripTrailing(): Melhores do que trim() para remover espaços em branco Unicode.</a:t>
            </a: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title"/>
          </p:nvPr>
        </p:nvSpPr>
        <p:spPr>
          <a:xfrm>
            <a:off x="534240" y="603360"/>
            <a:ext cx="9622440" cy="10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36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Novos Métodos em String</a:t>
            </a:r>
            <a:br>
              <a:rPr sz="3600"/>
            </a:br>
            <a:r>
              <a:rPr lang="pt-BR" sz="3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Poder para as Strings</a:t>
            </a:r>
          </a:p>
        </p:txBody>
      </p:sp>
      <p:pic>
        <p:nvPicPr>
          <p:cNvPr id="60" name="Imagem 59"/>
          <p:cNvPicPr/>
          <p:nvPr/>
        </p:nvPicPr>
        <p:blipFill>
          <a:blip r:embed="rId2"/>
          <a:stretch/>
        </p:blipFill>
        <p:spPr>
          <a:xfrm>
            <a:off x="486000" y="8280000"/>
            <a:ext cx="9720000" cy="2408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/>
          </p:nvPr>
        </p:nvSpPr>
        <p:spPr>
          <a:xfrm>
            <a:off x="534240" y="1680840"/>
            <a:ext cx="9622440" cy="1182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cliente HTTP assíncrono e síncrono, introduzido como incubador no Java 9 e padronizado no Java 11, oferece uma API moderna e flexível para fazer requisições HTTP.</a:t>
            </a: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title"/>
          </p:nvPr>
        </p:nvSpPr>
        <p:spPr>
          <a:xfrm>
            <a:off x="534240" y="603360"/>
            <a:ext cx="9622440" cy="10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36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HTTP Client API (Padrão)</a:t>
            </a:r>
            <a:br>
              <a:rPr sz="3600"/>
            </a:br>
            <a:r>
              <a:rPr lang="pt-BR" sz="3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Conexões Mais Fortes</a:t>
            </a:r>
          </a:p>
        </p:txBody>
      </p:sp>
      <p:pic>
        <p:nvPicPr>
          <p:cNvPr id="63" name="Imagem 62"/>
          <p:cNvPicPr/>
          <p:nvPr/>
        </p:nvPicPr>
        <p:blipFill>
          <a:blip r:embed="rId2"/>
          <a:stretch/>
        </p:blipFill>
        <p:spPr>
          <a:xfrm>
            <a:off x="486000" y="5400000"/>
            <a:ext cx="9720000" cy="5940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/>
          </p:nvPr>
        </p:nvSpPr>
        <p:spPr>
          <a:xfrm>
            <a:off x="534240" y="1680840"/>
            <a:ext cx="9622440" cy="1182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Java 11 permite executar arquivos de código-fonte de um único arquivo diretamente, sem a necessidade de compilação explícita. Isso é excelente para scripts rápidos e aprendizado.</a:t>
            </a: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title"/>
          </p:nvPr>
        </p:nvSpPr>
        <p:spPr>
          <a:xfrm>
            <a:off x="534240" y="603360"/>
            <a:ext cx="9622440" cy="10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36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Single-File Source Code Programs</a:t>
            </a:r>
            <a:br>
              <a:rPr sz="3600"/>
            </a:br>
            <a:r>
              <a:rPr lang="pt-BR" sz="3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Execução Simplificada</a:t>
            </a:r>
          </a:p>
        </p:txBody>
      </p:sp>
      <p:pic>
        <p:nvPicPr>
          <p:cNvPr id="66" name="Imagem 65"/>
          <p:cNvPicPr/>
          <p:nvPr/>
        </p:nvPicPr>
        <p:blipFill>
          <a:blip r:embed="rId2"/>
          <a:stretch/>
        </p:blipFill>
        <p:spPr>
          <a:xfrm>
            <a:off x="486000" y="6149880"/>
            <a:ext cx="9720000" cy="4014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34240" y="8878320"/>
            <a:ext cx="9622440" cy="252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lang="pt-BR" sz="4000" b="1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A Colisão dos Mundos</a:t>
            </a:r>
            <a:br>
              <a:rPr sz="4000"/>
            </a:br>
            <a:r>
              <a:rPr lang="pt-BR" sz="4000" b="1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Migrando do Java 8 para o Java 11</a:t>
            </a:r>
            <a:endParaRPr lang="pt-BR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534240" y="3002040"/>
            <a:ext cx="9622440" cy="6435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r>
              <a:rPr lang="pt-BR" sz="24920" b="0" u="none" strike="noStrike">
                <a:solidFill>
                  <a:srgbClr val="00BFFF"/>
                </a:solidFill>
                <a:effectLst/>
                <a:uFillTx/>
                <a:latin typeface="Star Jedi Hollow"/>
              </a:rPr>
              <a:t>03</a:t>
            </a:r>
          </a:p>
        </p:txBody>
      </p:sp>
      <p:sp>
        <p:nvSpPr>
          <p:cNvPr id="69" name="Retângulo 68"/>
          <p:cNvSpPr/>
          <p:nvPr/>
        </p:nvSpPr>
        <p:spPr>
          <a:xfrm>
            <a:off x="1145880" y="10973520"/>
            <a:ext cx="8399880" cy="225000"/>
          </a:xfrm>
          <a:prstGeom prst="rect">
            <a:avLst/>
          </a:prstGeom>
          <a:gradFill rotWithShape="0">
            <a:gsLst>
              <a:gs pos="0">
                <a:srgbClr val="00BFFF">
                  <a:alpha val="0"/>
                </a:srgbClr>
              </a:gs>
              <a:gs pos="50000">
                <a:srgbClr val="00BFFF"/>
              </a:gs>
              <a:gs pos="100000">
                <a:srgbClr val="00BFF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534240" y="268920"/>
            <a:ext cx="9622440" cy="1462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algn="just">
              <a:spcBef>
                <a:spcPts val="1191"/>
              </a:spcBef>
              <a:spcAft>
                <a:spcPts val="992"/>
              </a:spcAf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Migrar do Java 8 para o Java 11 pode ser um processo tranquilo, mas requer atenção a alguns pontos chave, especialmente por causa das mudanças no sistema de módulos e na remoção de algumas APIs.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/>
          </p:nvPr>
        </p:nvSpPr>
        <p:spPr>
          <a:xfrm>
            <a:off x="534240" y="1680840"/>
            <a:ext cx="9622440" cy="1182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Uma das maiores mudanças é a remoção de módulos Java EE (Java Enterprise Edition) e CORBA do JDK padrão. Se sua aplicação depende de APIs como JAXB, JAX-WS ou CORBA, você precisará adicionar essas dependências explicitamente ao seu projeto.</a:t>
            </a: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Solução: Adicione as dependências como JARs ou via gerenciadores de pacotes (Maven/Gradle) se você estiver usando um projeto modular.</a:t>
            </a: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title"/>
          </p:nvPr>
        </p:nvSpPr>
        <p:spPr>
          <a:xfrm>
            <a:off x="534240" y="603360"/>
            <a:ext cx="9622440" cy="10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36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Removendo Módulos Java EE e CORBA</a:t>
            </a:r>
            <a:endParaRPr lang="pt-BR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/>
          </p:nvPr>
        </p:nvSpPr>
        <p:spPr>
          <a:xfrm>
            <a:off x="534240" y="1680840"/>
            <a:ext cx="9622440" cy="1182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Certifique-se de que todas as bibliotecas e frameworks que seu projeto utiliza sejam compatíveis com Java 11. A maioria das bibliotecas populares já oferece suporte, mas é crucial verificar as versões.</a:t>
            </a:r>
          </a:p>
        </p:txBody>
      </p:sp>
      <p:sp>
        <p:nvSpPr>
          <p:cNvPr id="74" name="PlaceHolder 2"/>
          <p:cNvSpPr>
            <a:spLocks noGrp="1"/>
          </p:cNvSpPr>
          <p:nvPr>
            <p:ph type="title"/>
          </p:nvPr>
        </p:nvSpPr>
        <p:spPr>
          <a:xfrm>
            <a:off x="534240" y="603360"/>
            <a:ext cx="9622440" cy="10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36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Gerenciamento de Dependências</a:t>
            </a:r>
            <a:endParaRPr lang="pt-BR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34240" y="8878320"/>
            <a:ext cx="9622440" cy="252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lang="pt-BR" sz="4000" b="1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Uma Nova Esperança para os Desenvolvedores Java</a:t>
            </a:r>
            <a:endParaRPr lang="pt-BR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ubTitle"/>
          </p:nvPr>
        </p:nvSpPr>
        <p:spPr>
          <a:xfrm>
            <a:off x="534240" y="3002040"/>
            <a:ext cx="9622440" cy="6435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r>
              <a:rPr lang="pt-BR" sz="9600" b="0" u="none" strike="noStrike">
                <a:solidFill>
                  <a:srgbClr val="00BFFF"/>
                </a:solidFill>
                <a:effectLst/>
                <a:uFillTx/>
                <a:latin typeface="Star Jedi Hollow"/>
              </a:rPr>
              <a:t>introdução</a:t>
            </a:r>
          </a:p>
        </p:txBody>
      </p:sp>
      <p:sp>
        <p:nvSpPr>
          <p:cNvPr id="34" name="Retângulo 33"/>
          <p:cNvSpPr/>
          <p:nvPr/>
        </p:nvSpPr>
        <p:spPr>
          <a:xfrm>
            <a:off x="1145880" y="10973520"/>
            <a:ext cx="8399880" cy="225000"/>
          </a:xfrm>
          <a:prstGeom prst="rect">
            <a:avLst/>
          </a:prstGeom>
          <a:gradFill rotWithShape="0">
            <a:gsLst>
              <a:gs pos="0">
                <a:srgbClr val="00BFFF">
                  <a:alpha val="0"/>
                </a:srgbClr>
              </a:gs>
              <a:gs pos="50000">
                <a:srgbClr val="00BFFF"/>
              </a:gs>
              <a:gs pos="100000">
                <a:srgbClr val="00BFF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/>
          </p:nvPr>
        </p:nvSpPr>
        <p:spPr>
          <a:xfrm>
            <a:off x="534240" y="1680840"/>
            <a:ext cx="9622440" cy="1182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Atualize suas ferramentas de build (Maven, Gradle) e IDEs (IntelliJ IDEA, Eclipse, VS Code) para versões que ofereçam suporte total ao Java 11.</a:t>
            </a: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title"/>
          </p:nvPr>
        </p:nvSpPr>
        <p:spPr>
          <a:xfrm>
            <a:off x="534240" y="603360"/>
            <a:ext cx="9622440" cy="10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36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Ferramentas de Build e IDEs</a:t>
            </a:r>
            <a:endParaRPr lang="pt-BR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/>
          </p:nvPr>
        </p:nvSpPr>
        <p:spPr>
          <a:xfrm>
            <a:off x="534240" y="1680840"/>
            <a:ext cx="9622440" cy="1182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Atualize suas ferramentas de build (Maven, Gradle) e IDEs (IntelliJ IDEA, Eclipse, VS Code) para versões que ofereçam suporte total ao Java 11.</a:t>
            </a: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534240" y="603360"/>
            <a:ext cx="9622440" cy="10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36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Jdeps</a:t>
            </a:r>
            <a:br>
              <a:rPr sz="3600"/>
            </a:br>
            <a:r>
              <a:rPr lang="pt-BR" sz="3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Analisando Dependências</a:t>
            </a:r>
          </a:p>
        </p:txBody>
      </p:sp>
      <p:pic>
        <p:nvPicPr>
          <p:cNvPr id="79" name="Imagem 78"/>
          <p:cNvPicPr/>
          <p:nvPr/>
        </p:nvPicPr>
        <p:blipFill>
          <a:blip r:embed="rId2"/>
          <a:stretch/>
        </p:blipFill>
        <p:spPr>
          <a:xfrm>
            <a:off x="486000" y="5082840"/>
            <a:ext cx="9720000" cy="1422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/>
          </p:nvPr>
        </p:nvSpPr>
        <p:spPr>
          <a:xfrm>
            <a:off x="534240" y="1680840"/>
            <a:ext cx="9622440" cy="1182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Após a migração, realize um conjunto abrangente de testes para garantir que sua aplicação funcione corretamente na nova versão do Java.</a:t>
            </a: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534240" y="603360"/>
            <a:ext cx="9622440" cy="10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36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Testes Rigorosos</a:t>
            </a:r>
            <a:endParaRPr lang="pt-BR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34240" y="8878320"/>
            <a:ext cx="9622440" cy="252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lang="pt-BR" sz="4000" b="1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O Futuro é Modular e Otimizado</a:t>
            </a:r>
            <a:endParaRPr lang="pt-BR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534240" y="3002040"/>
            <a:ext cx="9622440" cy="6435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lang="pt-BR" sz="10080" b="0" u="none" strike="noStrike">
                <a:solidFill>
                  <a:srgbClr val="00BFFF"/>
                </a:solidFill>
                <a:effectLst/>
                <a:uFillTx/>
                <a:latin typeface="Star Jedi Hollow"/>
              </a:rPr>
              <a:t>Conclusão</a:t>
            </a:r>
            <a:endParaRPr lang="pt-BR" sz="10080" b="0" u="none" strike="noStrike">
              <a:solidFill>
                <a:srgbClr val="00BFFF"/>
              </a:solidFill>
              <a:effectLst/>
              <a:uFillTx/>
              <a:latin typeface="Arial"/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1145880" y="10973520"/>
            <a:ext cx="8399880" cy="225000"/>
          </a:xfrm>
          <a:prstGeom prst="rect">
            <a:avLst/>
          </a:prstGeom>
          <a:gradFill rotWithShape="0">
            <a:gsLst>
              <a:gs pos="0">
                <a:srgbClr val="00BFFF">
                  <a:alpha val="0"/>
                </a:srgbClr>
              </a:gs>
              <a:gs pos="50000">
                <a:srgbClr val="00BFFF"/>
              </a:gs>
              <a:gs pos="100000">
                <a:srgbClr val="00BFF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534240" y="268920"/>
            <a:ext cx="9622440" cy="1462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algn="just">
              <a:spcBef>
                <a:spcPts val="1191"/>
              </a:spcBef>
              <a:spcAft>
                <a:spcPts val="992"/>
              </a:spcAf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 transição do Java 8 para o Java 11 representa um salto significativo na evolução da plataforma. Enquanto o Java 8 nos presenteou com a concisão das Lambdas e o poder das Streams, o Java 11 consolidou a modularidade, otimizou a performance e trouxe melhorias na produtividade.</a:t>
            </a:r>
          </a:p>
          <a:p>
            <a:pPr algn="just">
              <a:spcBef>
                <a:spcPts val="1191"/>
              </a:spcBef>
              <a:spcAft>
                <a:spcPts val="992"/>
              </a:spcAf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Migrar para o Java 11 não é apenas uma questão de acompanhar as novas funcionalidades, mas também de abraçar uma plataforma mais segura, eficiente e preparada para os desafios da computação moderna. Com um ecossistema mais modular e uma performance aprimorada, o Java continua a ser uma ferramenta poderosa nas mãos dos desenvolvedores que buscam construir sistemas robustos e escaláveis.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34240" y="1433160"/>
            <a:ext cx="9622440" cy="1225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lang="pt-BR" sz="10080" b="0" u="none" strike="noStrike">
                <a:solidFill>
                  <a:srgbClr val="00BFFF"/>
                </a:solidFill>
                <a:effectLst/>
                <a:uFillTx/>
                <a:latin typeface="Star Jedi Hollow"/>
              </a:rPr>
              <a:t>Que a força esteja com você em sua jornada com java!</a:t>
            </a:r>
            <a:endParaRPr lang="pt-BR" sz="10080" b="0" u="none" strike="noStrike">
              <a:solidFill>
                <a:srgbClr val="00B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05BEAECC-EF5A-F1A8-A7F9-7B8AA7810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105" y="1654175"/>
            <a:ext cx="9753600" cy="11811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D6B14F26-7026-6F55-6AEF-309C69727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4706" y="5578475"/>
            <a:ext cx="3962400" cy="3962400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CA7679-84A1-2BC3-4DD6-975A34B298E4}"/>
              </a:ext>
            </a:extLst>
          </p:cNvPr>
          <p:cNvGrpSpPr/>
          <p:nvPr/>
        </p:nvGrpSpPr>
        <p:grpSpPr>
          <a:xfrm>
            <a:off x="2736056" y="10298737"/>
            <a:ext cx="5219700" cy="723900"/>
            <a:chOff x="2736056" y="10298737"/>
            <a:chExt cx="5219700" cy="723900"/>
          </a:xfrm>
        </p:grpSpPr>
        <p:pic>
          <p:nvPicPr>
            <p:cNvPr id="9" name="Gráfico 8">
              <a:hlinkClick r:id="rId6"/>
              <a:extLst>
                <a:ext uri="{FF2B5EF4-FFF2-40B4-BE49-F238E27FC236}">
                  <a16:creationId xmlns:a16="http://schemas.microsoft.com/office/drawing/2014/main" id="{A36FA10C-67DD-E601-8146-799CA31E4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36056" y="10298737"/>
              <a:ext cx="5219700" cy="72390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1BE7340-9A3D-EB17-92E2-27EA81B307FD}"/>
                </a:ext>
              </a:extLst>
            </p:cNvPr>
            <p:cNvSpPr txBox="1"/>
            <p:nvPr/>
          </p:nvSpPr>
          <p:spPr>
            <a:xfrm>
              <a:off x="2882348" y="10485177"/>
              <a:ext cx="5073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latin typeface="Star Jedi" panose="040B0000000000000000" pitchFamily="82" charset="0"/>
                  <a:hlinkClick r:id="rId6"/>
                </a:rPr>
                <a:t>https://github.com/Medeiros000</a:t>
              </a:r>
              <a:endParaRPr lang="pt-BR" sz="2000" dirty="0">
                <a:latin typeface="Star Jedi" panose="040B0000000000000000" pitchFamily="82" charset="0"/>
              </a:endParaRPr>
            </a:p>
          </p:txBody>
        </p:sp>
      </p:grpSp>
      <p:pic>
        <p:nvPicPr>
          <p:cNvPr id="12" name="Gráfico 11">
            <a:extLst>
              <a:ext uri="{FF2B5EF4-FFF2-40B4-BE49-F238E27FC236}">
                <a16:creationId xmlns:a16="http://schemas.microsoft.com/office/drawing/2014/main" id="{4AF7139F-6C09-D411-445A-1AE1FCC254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0543" y="132236"/>
            <a:ext cx="9610725" cy="10763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B2D7F3C5-C75B-2DF3-03BC-D74515649F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4152" y="1165707"/>
            <a:ext cx="982980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12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ubTitle"/>
          </p:nvPr>
        </p:nvSpPr>
        <p:spPr>
          <a:xfrm>
            <a:off x="534240" y="268920"/>
            <a:ext cx="9622440" cy="1462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algn="just">
              <a:spcBef>
                <a:spcPts val="1191"/>
              </a:spcBef>
              <a:spcAft>
                <a:spcPts val="992"/>
              </a:spcAf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Desde o seu lançamento em 1995, o Java tem sido uma força dominante no universo da programação. Com cada nova versão, a linguagem evolui, trazendo melhorias, otimizações e, por vezes, quebrando paradigmas. Entre as muitas versões, duas se destacam por sua popularidade e impacto: Java 8 e Java 11.</a:t>
            </a:r>
          </a:p>
          <a:p>
            <a:pPr algn="just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tabLst>
                <a:tab pos="360000" algn="l"/>
              </a:tabLs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Java 8, lançado em 2014, foi um divisor de águas, introduzindo recursos revolucionários como Lambdas e Streams API, que mudaram fundamentalmente a forma como escrevemos código em Java. Já o Java 11, uma versão de suporte de longo prazo (LTS) lançada em 2018, consolidou muitas das novidades que surgiram nas versões intermediárias (Java 9 e 10) e trouxe consigo otimizações e recursos focados na produtividade e na modularidade.</a:t>
            </a:r>
          </a:p>
          <a:p>
            <a:pPr algn="just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tabLst>
                <a:tab pos="360000" algn="l"/>
              </a:tabLs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Neste ebook, embarcaremos em uma jornada para desvendar as principais diferenças entre essas duas gigantes do Java. Se você é um desenvolvedor que ainda está no Java 8 e pensa em migrar, ou simplesmente quer entender o que a versão 11 tem a oferecer, este guia é para você. Prepare-se para a batalha dos bytes!</a:t>
            </a:r>
          </a:p>
          <a:p>
            <a:endParaRPr lang="pt-B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34240" y="8878320"/>
            <a:ext cx="9622440" cy="252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lang="pt-BR" sz="4000" b="1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O Legado do Java 8</a:t>
            </a:r>
            <a:br>
              <a:rPr sz="4000"/>
            </a:br>
            <a:r>
              <a:rPr lang="pt-BR" sz="4000" b="1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O Despertar da Funcionalidade</a:t>
            </a:r>
            <a:endParaRPr lang="pt-BR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ubTitle"/>
          </p:nvPr>
        </p:nvSpPr>
        <p:spPr>
          <a:xfrm>
            <a:off x="534240" y="3002040"/>
            <a:ext cx="9622440" cy="6435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r>
              <a:rPr lang="pt-BR" sz="24920" b="0" u="none" strike="noStrike">
                <a:solidFill>
                  <a:srgbClr val="00BFFF"/>
                </a:solidFill>
                <a:effectLst/>
                <a:uFillTx/>
                <a:latin typeface="Star Jedi Hollow"/>
              </a:rPr>
              <a:t>01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1145880" y="10973520"/>
            <a:ext cx="8399880" cy="225000"/>
          </a:xfrm>
          <a:prstGeom prst="rect">
            <a:avLst/>
          </a:prstGeom>
          <a:gradFill rotWithShape="0">
            <a:gsLst>
              <a:gs pos="0">
                <a:srgbClr val="00BFFF">
                  <a:alpha val="0"/>
                </a:srgbClr>
              </a:gs>
              <a:gs pos="50000">
                <a:srgbClr val="00BFFF"/>
              </a:gs>
              <a:gs pos="100000">
                <a:srgbClr val="00BFF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ubTitle"/>
          </p:nvPr>
        </p:nvSpPr>
        <p:spPr>
          <a:xfrm>
            <a:off x="534240" y="268920"/>
            <a:ext cx="9622440" cy="1462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algn="just">
              <a:spcBef>
                <a:spcPts val="1191"/>
              </a:spcBef>
              <a:spcAft>
                <a:spcPts val="992"/>
              </a:spcAf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 Java 8 marcou uma era dourada para a linguagem, trazendo consigo recursos que a tornaram mais concisa, expressiva e moderna.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/>
          </p:nvPr>
        </p:nvSpPr>
        <p:spPr>
          <a:xfrm>
            <a:off x="534240" y="1680840"/>
            <a:ext cx="9622440" cy="1182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Antes do Java 8, a programação funcional em Java era um tanto quanto verbosa, exigindo classes anônimas para implementar interfaces funcionais. Com as expressões lambda, a sintaxe se tornou muito mais limpa e legível.</a:t>
            </a: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" name="Imagem 40"/>
          <p:cNvPicPr/>
          <p:nvPr/>
        </p:nvPicPr>
        <p:blipFill>
          <a:blip r:embed="rId2"/>
          <a:stretch/>
        </p:blipFill>
        <p:spPr>
          <a:xfrm>
            <a:off x="486000" y="5109840"/>
            <a:ext cx="9720000" cy="4900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534240" y="603360"/>
            <a:ext cx="9622440" cy="10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36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Lambdas: A Força Simplificada</a:t>
            </a:r>
            <a:endParaRPr lang="pt-BR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/>
          </p:nvPr>
        </p:nvSpPr>
        <p:spPr>
          <a:xfrm>
            <a:off x="534240" y="1680840"/>
            <a:ext cx="9622440" cy="1182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 Streams API revolucionou o processamento de coleções em Java. Ela permite operações declarativas e funcionais em sequências de elementos, facilitando a filtragem, mapeamento e redução de dados.</a:t>
            </a: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534240" y="603360"/>
            <a:ext cx="9622440" cy="10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36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Streams API: O Fluxo de Dados Otimizado</a:t>
            </a:r>
            <a:endParaRPr lang="pt-BR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" name="Imagem 44"/>
          <p:cNvPicPr/>
          <p:nvPr/>
        </p:nvPicPr>
        <p:blipFill>
          <a:blip r:embed="rId2"/>
          <a:stretch/>
        </p:blipFill>
        <p:spPr>
          <a:xfrm>
            <a:off x="486000" y="5941800"/>
            <a:ext cx="9720000" cy="3236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/>
          </p:nvPr>
        </p:nvSpPr>
        <p:spPr>
          <a:xfrm>
            <a:off x="534240" y="1680840"/>
            <a:ext cx="9622440" cy="1182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4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26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Default </a:t>
            </a:r>
            <a:r>
              <a:rPr lang="pt-BR" sz="26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Methods</a:t>
            </a:r>
            <a:r>
              <a:rPr lang="pt-BR" sz="26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em Interfaces: Permitiu adicionar novos métodos a interfaces sem quebrar implementações existentes, facilitando a evolução das APIs.</a:t>
            </a: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26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Optional</a:t>
            </a:r>
            <a:r>
              <a:rPr lang="pt-BR" sz="26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: Uma classe para lidar com valores que podem ser nulos, reduzindo a incidência de </a:t>
            </a:r>
            <a:r>
              <a:rPr lang="pt-BR" sz="2600" b="0" u="none" strike="noStrike" dirty="0" err="1">
                <a:solidFill>
                  <a:srgbClr val="FFFFFF"/>
                </a:solidFill>
                <a:effectLst/>
                <a:highlight>
                  <a:srgbClr val="2F4F4F"/>
                </a:highlight>
                <a:uFillTx/>
                <a:latin typeface="Arial"/>
              </a:rPr>
              <a:t>NullPointerExceptions</a:t>
            </a:r>
            <a:r>
              <a:rPr lang="pt-BR" sz="26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.</a:t>
            </a: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26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Date </a:t>
            </a:r>
            <a:r>
              <a:rPr lang="pt-BR" sz="26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and</a:t>
            </a:r>
            <a:r>
              <a:rPr lang="pt-BR" sz="26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Time API (</a:t>
            </a:r>
            <a:r>
              <a:rPr lang="pt-BR" sz="26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java.time</a:t>
            </a:r>
            <a:r>
              <a:rPr lang="pt-BR" sz="26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): Uma API moderna e imutável para trabalhar com datas e horas, corrigindo as deficiências da antiga </a:t>
            </a:r>
            <a:r>
              <a:rPr lang="pt-BR" sz="2600" b="0" u="none" strike="noStrike" dirty="0" err="1">
                <a:solidFill>
                  <a:srgbClr val="FFFFFF"/>
                </a:solidFill>
                <a:effectLst/>
                <a:highlight>
                  <a:srgbClr val="2F4F4F"/>
                </a:highlight>
                <a:uFillTx/>
                <a:latin typeface="Arial"/>
              </a:rPr>
              <a:t>java.util.Date</a:t>
            </a:r>
            <a:r>
              <a:rPr lang="pt-BR" sz="26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e </a:t>
            </a:r>
            <a:r>
              <a:rPr lang="pt-BR" sz="2600" b="0" u="none" strike="noStrike" dirty="0" err="1">
                <a:solidFill>
                  <a:srgbClr val="FFFFFF"/>
                </a:solidFill>
                <a:effectLst/>
                <a:highlight>
                  <a:srgbClr val="2F4F4F"/>
                </a:highlight>
                <a:uFillTx/>
                <a:latin typeface="Arial"/>
              </a:rPr>
              <a:t>java.util.Calendar</a:t>
            </a:r>
            <a:r>
              <a:rPr lang="pt-BR" sz="26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.</a:t>
            </a: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26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endParaRPr lang="pt-BR" sz="1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spcBef>
                <a:spcPts val="1191"/>
              </a:spcBef>
              <a:spcAft>
                <a:spcPts val="992"/>
              </a:spcAft>
              <a:buNone/>
            </a:pPr>
            <a:endParaRPr lang="pt-BR" sz="1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title"/>
          </p:nvPr>
        </p:nvSpPr>
        <p:spPr>
          <a:xfrm>
            <a:off x="534240" y="603360"/>
            <a:ext cx="9622440" cy="10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360000" algn="l"/>
              </a:tabLst>
            </a:pPr>
            <a:r>
              <a:rPr lang="pt-BR" sz="36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Outras Novidades Essenciais do Java 8</a:t>
            </a:r>
            <a:endParaRPr lang="pt-BR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34240" y="8878320"/>
            <a:ext cx="9622440" cy="252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lang="pt-BR" sz="4000" b="1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A Ascensão do Java 11</a:t>
            </a:r>
            <a:br>
              <a:rPr sz="4000"/>
            </a:br>
            <a:r>
              <a:rPr lang="pt-BR" sz="4000" b="1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A Nova Ordem </a:t>
            </a:r>
            <a:endParaRPr lang="pt-BR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34240" y="3002040"/>
            <a:ext cx="9622440" cy="6435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r>
              <a:rPr lang="pt-BR" sz="24920" b="0" u="none" strike="noStrike">
                <a:solidFill>
                  <a:srgbClr val="00BFFF"/>
                </a:solidFill>
                <a:effectLst/>
                <a:uFillTx/>
                <a:latin typeface="Star Jedi Hollow"/>
              </a:rPr>
              <a:t>02</a:t>
            </a:r>
          </a:p>
        </p:txBody>
      </p:sp>
      <p:sp>
        <p:nvSpPr>
          <p:cNvPr id="50" name="Retângulo 49"/>
          <p:cNvSpPr/>
          <p:nvPr/>
        </p:nvSpPr>
        <p:spPr>
          <a:xfrm>
            <a:off x="1145880" y="10973520"/>
            <a:ext cx="8399880" cy="225000"/>
          </a:xfrm>
          <a:prstGeom prst="rect">
            <a:avLst/>
          </a:prstGeom>
          <a:gradFill rotWithShape="0">
            <a:gsLst>
              <a:gs pos="0">
                <a:srgbClr val="00BFFF">
                  <a:alpha val="0"/>
                </a:srgbClr>
              </a:gs>
              <a:gs pos="50000">
                <a:srgbClr val="00BFFF"/>
              </a:gs>
              <a:gs pos="100000">
                <a:srgbClr val="00BFFF">
                  <a:alpha val="0"/>
                </a:srgbClr>
              </a:gs>
            </a:gsLst>
            <a:lin ang="540000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Words>1191</Words>
  <Application>Microsoft Office PowerPoint</Application>
  <PresentationFormat>Personalizar</PresentationFormat>
  <Paragraphs>162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26</vt:i4>
      </vt:variant>
    </vt:vector>
  </HeadingPairs>
  <TitlesOfParts>
    <vt:vector size="36" baseType="lpstr">
      <vt:lpstr>Arial</vt:lpstr>
      <vt:lpstr>Star Jedi</vt:lpstr>
      <vt:lpstr>Star Jedi Hollow</vt:lpstr>
      <vt:lpstr>StarJedi Special Edition</vt:lpstr>
      <vt:lpstr>Symbol</vt:lpstr>
      <vt:lpstr>Times New Roman</vt:lpstr>
      <vt:lpstr>Wingdings</vt:lpstr>
      <vt:lpstr>Office</vt:lpstr>
      <vt:lpstr>Office</vt:lpstr>
      <vt:lpstr>Office</vt:lpstr>
      <vt:lpstr>Apresentação do PowerPoint</vt:lpstr>
      <vt:lpstr>Uma Nova Esperança para os Desenvolvedores Java</vt:lpstr>
      <vt:lpstr>Apresentação do PowerPoint</vt:lpstr>
      <vt:lpstr>O Legado do Java 8 O Despertar da Funcionalidade</vt:lpstr>
      <vt:lpstr>Apresentação do PowerPoint</vt:lpstr>
      <vt:lpstr>Lambdas: A Força Simplificada</vt:lpstr>
      <vt:lpstr>Streams API: O Fluxo de Dados Otimizado</vt:lpstr>
      <vt:lpstr>Outras Novidades Essenciais do Java 8</vt:lpstr>
      <vt:lpstr>A Ascensão do Java 11 A Nova Ordem </vt:lpstr>
      <vt:lpstr>Apresentação do PowerPoint</vt:lpstr>
      <vt:lpstr>Módulos (Jigsaw): A Arquitetura Modular</vt:lpstr>
      <vt:lpstr>Var: Inferência de Tipo Local</vt:lpstr>
      <vt:lpstr>Novos Métodos em String Poder para as Strings</vt:lpstr>
      <vt:lpstr>HTTP Client API (Padrão) Conexões Mais Fortes</vt:lpstr>
      <vt:lpstr>Single-File Source Code Programs Execução Simplificada</vt:lpstr>
      <vt:lpstr>A Colisão dos Mundos Migrando do Java 8 para o Java 11</vt:lpstr>
      <vt:lpstr>Apresentação do PowerPoint</vt:lpstr>
      <vt:lpstr>Removendo Módulos Java EE e CORBA</vt:lpstr>
      <vt:lpstr>Gerenciamento de Dependências</vt:lpstr>
      <vt:lpstr>Ferramentas de Build e IDEs</vt:lpstr>
      <vt:lpstr>Jdeps Analisando Dependências</vt:lpstr>
      <vt:lpstr>Testes Rigorosos</vt:lpstr>
      <vt:lpstr>O Futuro é Modular e Otimizado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Júnior Medeiros</dc:creator>
  <dc:description/>
  <cp:lastModifiedBy>Júnior Medeiros</cp:lastModifiedBy>
  <cp:revision>7</cp:revision>
  <cp:lastPrinted>2025-07-02T22:19:24Z</cp:lastPrinted>
  <dcterms:created xsi:type="dcterms:W3CDTF">2025-06-30T20:21:45Z</dcterms:created>
  <dcterms:modified xsi:type="dcterms:W3CDTF">2025-07-02T22:26:40Z</dcterms:modified>
  <dc:language>pt-BR</dc:language>
</cp:coreProperties>
</file>